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9" r:id="rId1"/>
  </p:sldMasterIdLst>
  <p:notesMasterIdLst>
    <p:notesMasterId r:id="rId14"/>
  </p:notesMasterIdLst>
  <p:handoutMasterIdLst>
    <p:handoutMasterId r:id="rId15"/>
  </p:handoutMasterIdLst>
  <p:sldIdLst>
    <p:sldId id="600" r:id="rId2"/>
    <p:sldId id="986" r:id="rId3"/>
    <p:sldId id="1033" r:id="rId4"/>
    <p:sldId id="1031" r:id="rId5"/>
    <p:sldId id="1022" r:id="rId6"/>
    <p:sldId id="1028" r:id="rId7"/>
    <p:sldId id="1030" r:id="rId8"/>
    <p:sldId id="1029" r:id="rId9"/>
    <p:sldId id="1006" r:id="rId10"/>
    <p:sldId id="1026" r:id="rId11"/>
    <p:sldId id="1027" r:id="rId12"/>
    <p:sldId id="955" r:id="rId13"/>
  </p:sldIdLst>
  <p:sldSz cx="9144000" cy="6858000" type="screen4x3"/>
  <p:notesSz cx="6669088" cy="9928225"/>
  <p:defaultTextStyle>
    <a:defPPr>
      <a:defRPr lang="fr-FR"/>
    </a:defPPr>
    <a:lvl1pPr algn="ctr" rtl="0" fontAlgn="base">
      <a:spcBef>
        <a:spcPct val="5000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ctr" rtl="0" fontAlgn="base">
      <a:spcBef>
        <a:spcPct val="5000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ctr" rtl="0" fontAlgn="base">
      <a:spcBef>
        <a:spcPct val="5000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ctr" rtl="0" fontAlgn="base">
      <a:spcBef>
        <a:spcPct val="5000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ctr" rtl="0" fontAlgn="base">
      <a:spcBef>
        <a:spcPct val="5000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663333"/>
    <a:srgbClr val="C0271F"/>
    <a:srgbClr val="008000"/>
    <a:srgbClr val="CC9999"/>
    <a:srgbClr val="CC6600"/>
    <a:srgbClr val="FF9900"/>
    <a:srgbClr val="FFFFCC"/>
    <a:srgbClr val="660066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43"/>
    <p:restoredTop sz="78345" autoAdjust="0"/>
  </p:normalViewPr>
  <p:slideViewPr>
    <p:cSldViewPr snapToGrid="0">
      <p:cViewPr varScale="1">
        <p:scale>
          <a:sx n="75" d="100"/>
          <a:sy n="75" d="100"/>
        </p:scale>
        <p:origin x="223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444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846"/>
    </p:cViewPr>
  </p:sorterViewPr>
  <p:notesViewPr>
    <p:cSldViewPr snapToGrid="0">
      <p:cViewPr varScale="1">
        <p:scale>
          <a:sx n="54" d="100"/>
          <a:sy n="54" d="100"/>
        </p:scale>
        <p:origin x="-1782" y="-108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90838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5" rIns="91431" bIns="45715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6663" y="0"/>
            <a:ext cx="2890837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5" rIns="91431" bIns="45715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9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0"/>
            <a:ext cx="2890838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5" rIns="91431" bIns="45715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9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6663" y="9429750"/>
            <a:ext cx="2890837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1" tIns="45715" rIns="91431" bIns="45715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A4DDFD5E-E0E3-9C4C-848E-CF6068847298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400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tiff>
</file>

<file path=ppt/media/image12.tiff>
</file>

<file path=ppt/media/image13.png>
</file>

<file path=ppt/media/image14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90838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l" defTabSz="952500">
              <a:spcBef>
                <a:spcPct val="0"/>
              </a:spcBef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6663" y="0"/>
            <a:ext cx="2890837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>
            <a:lvl1pPr algn="r" defTabSz="952500">
              <a:spcBef>
                <a:spcPct val="0"/>
              </a:spcBef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4075" y="744538"/>
            <a:ext cx="49657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6750" y="4716463"/>
            <a:ext cx="53355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64" tIns="47632" rIns="95264" bIns="4763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750"/>
            <a:ext cx="2890838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l" defTabSz="952500">
              <a:spcBef>
                <a:spcPct val="0"/>
              </a:spcBef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6663" y="9429750"/>
            <a:ext cx="2890837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defTabSz="952500">
              <a:spcBef>
                <a:spcPct val="0"/>
              </a:spcBef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95125566-4E7C-A24B-BF7C-B39DB6D8F360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13902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0913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950913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950913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950913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950913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defTabSz="950913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defTabSz="950913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defTabSz="950913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defTabSz="950913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03408DF1-D6A9-5F44-99CD-CF08E6A5E710}" type="slidenum">
              <a:rPr lang="fr-FR" sz="1300">
                <a:latin typeface="Arial" charset="0"/>
              </a:rPr>
              <a:pPr eaLnBrk="1" hangingPunct="1"/>
              <a:t>1</a:t>
            </a:fld>
            <a:endParaRPr lang="fr-FR" sz="1300">
              <a:latin typeface="Arial" charset="0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marL="171450" indent="-171450" eaLnBrk="1" hangingPunct="1">
              <a:buFontTx/>
              <a:buChar char="-"/>
            </a:pPr>
            <a:endParaRPr lang="fr-FR" b="1" baseline="0" noProof="0" dirty="0"/>
          </a:p>
        </p:txBody>
      </p:sp>
    </p:spTree>
    <p:extLst>
      <p:ext uri="{BB962C8B-B14F-4D97-AF65-F5344CB8AC3E}">
        <p14:creationId xmlns:p14="http://schemas.microsoft.com/office/powerpoint/2010/main" val="34917085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25566-4E7C-A24B-BF7C-B39DB6D8F360}" type="slidenum">
              <a:rPr lang="fr-FR" smtClean="0"/>
              <a:pPr>
                <a:defRPr/>
              </a:pPr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7006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5125566-4E7C-A24B-BF7C-B39DB6D8F360}" type="slidenum">
              <a:rPr lang="fr-FR" smtClean="0"/>
              <a:pPr>
                <a:defRPr/>
              </a:pPr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1082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7822F33D-EAAE-7942-8538-3F54EE78710B}" type="slidenum">
              <a:rPr lang="fr-FR" sz="1300">
                <a:latin typeface="Arial" charset="0"/>
              </a:rPr>
              <a:pPr eaLnBrk="1" hangingPunct="1"/>
              <a:t>12</a:t>
            </a:fld>
            <a:endParaRPr lang="fr-FR" sz="1300">
              <a:latin typeface="Arial" charset="0"/>
            </a:endParaRPr>
          </a:p>
        </p:txBody>
      </p:sp>
      <p:sp>
        <p:nvSpPr>
          <p:cNvPr id="151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15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83220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981BEAC7-1393-AD4B-AB83-A753287A20D7}" type="slidenum">
              <a:rPr lang="fr-FR" sz="1300">
                <a:latin typeface="Arial" charset="0"/>
              </a:rPr>
              <a:pPr eaLnBrk="1" hangingPunct="1"/>
              <a:t>2</a:t>
            </a:fld>
            <a:endParaRPr lang="fr-FR" sz="1300">
              <a:latin typeface="Arial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067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981BEAC7-1393-AD4B-AB83-A753287A20D7}" type="slidenum">
              <a:rPr lang="fr-FR" sz="1300">
                <a:latin typeface="Arial" charset="0"/>
              </a:rPr>
              <a:pPr eaLnBrk="1" hangingPunct="1"/>
              <a:t>3</a:t>
            </a:fld>
            <a:endParaRPr lang="fr-FR" sz="1300">
              <a:latin typeface="Arial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243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981BEAC7-1393-AD4B-AB83-A753287A20D7}" type="slidenum">
              <a:rPr lang="fr-FR" sz="1300">
                <a:latin typeface="Arial" charset="0"/>
              </a:rPr>
              <a:pPr eaLnBrk="1" hangingPunct="1"/>
              <a:t>4</a:t>
            </a:fld>
            <a:endParaRPr lang="fr-FR" sz="1300">
              <a:latin typeface="Arial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192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981BEAC7-1393-AD4B-AB83-A753287A20D7}" type="slidenum">
              <a:rPr lang="fr-FR" sz="1300">
                <a:latin typeface="Arial" charset="0"/>
              </a:rPr>
              <a:pPr eaLnBrk="1" hangingPunct="1"/>
              <a:t>5</a:t>
            </a:fld>
            <a:endParaRPr lang="fr-FR" sz="1300">
              <a:latin typeface="Arial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717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981BEAC7-1393-AD4B-AB83-A753287A20D7}" type="slidenum">
              <a:rPr lang="fr-FR" sz="1300">
                <a:latin typeface="Arial" charset="0"/>
              </a:rPr>
              <a:pPr eaLnBrk="1" hangingPunct="1"/>
              <a:t>6</a:t>
            </a:fld>
            <a:endParaRPr lang="fr-FR" sz="1300">
              <a:latin typeface="Arial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17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981BEAC7-1393-AD4B-AB83-A753287A20D7}" type="slidenum">
              <a:rPr lang="fr-FR" sz="1300">
                <a:latin typeface="Arial" charset="0"/>
              </a:rPr>
              <a:pPr eaLnBrk="1" hangingPunct="1"/>
              <a:t>7</a:t>
            </a:fld>
            <a:endParaRPr lang="fr-FR" sz="1300">
              <a:latin typeface="Arial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717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981BEAC7-1393-AD4B-AB83-A753287A20D7}" type="slidenum">
              <a:rPr lang="fr-FR" sz="1300">
                <a:latin typeface="Arial" charset="0"/>
              </a:rPr>
              <a:pPr eaLnBrk="1" hangingPunct="1"/>
              <a:t>8</a:t>
            </a:fld>
            <a:endParaRPr lang="fr-FR" sz="1300">
              <a:latin typeface="Arial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717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defTabSz="9525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defTabSz="952500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981BEAC7-1393-AD4B-AB83-A753287A20D7}" type="slidenum">
              <a:rPr lang="fr-FR" sz="1300">
                <a:latin typeface="Arial" charset="0"/>
              </a:rPr>
              <a:pPr eaLnBrk="1" hangingPunct="1"/>
              <a:t>9</a:t>
            </a:fld>
            <a:endParaRPr lang="fr-FR" sz="1300">
              <a:latin typeface="Arial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786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>
                <a:spcBef>
                  <a:spcPct val="0"/>
                </a:spcBef>
              </a:pPr>
              <a:endParaRPr lang="en-US" sz="2400">
                <a:latin typeface="Times New Roman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spcBef>
                  <a:spcPct val="0"/>
                </a:spcBef>
              </a:pPr>
              <a:endParaRPr lang="en-US" sz="2400">
                <a:latin typeface="Times New Roman" charset="0"/>
              </a:endParaRPr>
            </a:p>
          </p:txBody>
        </p:sp>
        <p:grpSp>
          <p:nvGrpSpPr>
            <p:cNvPr id="7" name="Group 5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8" name="Rectangle 6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>
                  <a:spcBef>
                    <a:spcPct val="0"/>
                  </a:spcBef>
                </a:pPr>
                <a:endParaRPr lang="en-US" sz="2400">
                  <a:latin typeface="Times New Roman" charset="0"/>
                </a:endParaRPr>
              </a:p>
            </p:txBody>
          </p:sp>
          <p:sp>
            <p:nvSpPr>
              <p:cNvPr id="9" name="Rectangle 7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>
                  <a:spcBef>
                    <a:spcPct val="0"/>
                  </a:spcBef>
                </a:pPr>
                <a:endParaRPr lang="en-US" sz="2400">
                  <a:latin typeface="Times New Roman" charset="0"/>
                </a:endParaRPr>
              </a:p>
            </p:txBody>
          </p:sp>
          <p:sp>
            <p:nvSpPr>
              <p:cNvPr id="10" name="Rectangle 8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>
                  <a:spcBef>
                    <a:spcPct val="0"/>
                  </a:spcBef>
                </a:pPr>
                <a:endParaRPr lang="en-US" sz="2400">
                  <a:latin typeface="Times New Roman" charset="0"/>
                </a:endParaRPr>
              </a:p>
            </p:txBody>
          </p:sp>
          <p:sp>
            <p:nvSpPr>
              <p:cNvPr id="11" name="Rectangle 9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>
                  <a:spcBef>
                    <a:spcPct val="0"/>
                  </a:spcBef>
                </a:pPr>
                <a:endParaRPr lang="en-US" sz="2400">
                  <a:latin typeface="Times New Roman" charset="0"/>
                </a:endParaRPr>
              </a:p>
            </p:txBody>
          </p:sp>
          <p:sp>
            <p:nvSpPr>
              <p:cNvPr id="12" name="Rectangle 10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>
                  <a:spcBef>
                    <a:spcPct val="0"/>
                  </a:spcBef>
                </a:pPr>
                <a:endParaRPr lang="en-US" sz="2400">
                  <a:latin typeface="Times New Roman" charset="0"/>
                </a:endParaRPr>
              </a:p>
            </p:txBody>
          </p:sp>
          <p:sp>
            <p:nvSpPr>
              <p:cNvPr id="13" name="Rectangle 11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>
                  <a:spcBef>
                    <a:spcPct val="0"/>
                  </a:spcBef>
                </a:pPr>
                <a:endParaRPr lang="en-US" sz="2400">
                  <a:latin typeface="Times New Roman" charset="0"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>
                  <a:spcBef>
                    <a:spcPct val="0"/>
                  </a:spcBef>
                </a:pPr>
                <a:endParaRPr lang="en-US" sz="2400">
                  <a:latin typeface="Times New Roman" charset="0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>
                  <a:spcBef>
                    <a:spcPct val="0"/>
                  </a:spcBef>
                </a:pPr>
                <a:endParaRPr lang="en-US" sz="2400">
                  <a:latin typeface="Times New Roman" charset="0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>
                  <a:spcBef>
                    <a:spcPct val="0"/>
                  </a:spcBef>
                </a:pPr>
                <a:endParaRPr lang="en-US" sz="2400">
                  <a:latin typeface="Times New Roman" charset="0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l">
                  <a:spcBef>
                    <a:spcPct val="0"/>
                  </a:spcBef>
                </a:pPr>
                <a:endParaRPr lang="en-US" sz="2400">
                  <a:latin typeface="Times New Roman" charset="0"/>
                </a:endParaRPr>
              </a:p>
            </p:txBody>
          </p:sp>
        </p:grpSp>
      </p:grpSp>
      <p:sp>
        <p:nvSpPr>
          <p:cNvPr id="5139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5140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18" name="Rectangle 1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 dirty="0"/>
          </a:p>
        </p:txBody>
      </p:sp>
      <p:sp>
        <p:nvSpPr>
          <p:cNvPr id="19" name="Rectangle 1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20" name="Rectangle 1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6F4A49-1567-FF49-981E-1E7170D8B93E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51560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E81A56-7C3C-A743-884C-98E50F18D83B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Inforsid'06 – Cabanac et al.</a:t>
            </a:r>
          </a:p>
        </p:txBody>
      </p:sp>
    </p:spTree>
    <p:extLst>
      <p:ext uri="{BB962C8B-B14F-4D97-AF65-F5344CB8AC3E}">
        <p14:creationId xmlns:p14="http://schemas.microsoft.com/office/powerpoint/2010/main" val="1556450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08E7C4-726A-E64F-9F00-538748233E2A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Inforsid'06 – Cabanac et al.</a:t>
            </a:r>
          </a:p>
        </p:txBody>
      </p:sp>
    </p:spTree>
    <p:extLst>
      <p:ext uri="{BB962C8B-B14F-4D97-AF65-F5344CB8AC3E}">
        <p14:creationId xmlns:p14="http://schemas.microsoft.com/office/powerpoint/2010/main" val="5536398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E02E9E-D9FE-1444-BE68-D91C902B281D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Inforsid'06 – Cabanac et al.</a:t>
            </a:r>
          </a:p>
        </p:txBody>
      </p:sp>
    </p:spTree>
    <p:extLst>
      <p:ext uri="{BB962C8B-B14F-4D97-AF65-F5344CB8AC3E}">
        <p14:creationId xmlns:p14="http://schemas.microsoft.com/office/powerpoint/2010/main" val="41328012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670922-E10E-8C49-963A-E6C0DE715960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Inforsid'06 – Cabanac et al.</a:t>
            </a:r>
          </a:p>
        </p:txBody>
      </p:sp>
    </p:spTree>
    <p:extLst>
      <p:ext uri="{BB962C8B-B14F-4D97-AF65-F5344CB8AC3E}">
        <p14:creationId xmlns:p14="http://schemas.microsoft.com/office/powerpoint/2010/main" val="46808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37B56F-5EDF-2648-8428-114A85EFD722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160770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FA5A69-8655-624F-BFB7-9D1C78B924F4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Inforsid'06 – Cabanac et al.</a:t>
            </a:r>
          </a:p>
        </p:txBody>
      </p:sp>
    </p:spTree>
    <p:extLst>
      <p:ext uri="{BB962C8B-B14F-4D97-AF65-F5344CB8AC3E}">
        <p14:creationId xmlns:p14="http://schemas.microsoft.com/office/powerpoint/2010/main" val="1042118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215BB2-E260-574D-A9BC-F5188E128A0F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Inforsid'06 – Cabanac et al.</a:t>
            </a:r>
          </a:p>
        </p:txBody>
      </p:sp>
    </p:spTree>
    <p:extLst>
      <p:ext uri="{BB962C8B-B14F-4D97-AF65-F5344CB8AC3E}">
        <p14:creationId xmlns:p14="http://schemas.microsoft.com/office/powerpoint/2010/main" val="302955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55B502-6B7D-4540-A7A9-83BE58092A86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Inforsid'06 – Cabanac et al.</a:t>
            </a:r>
          </a:p>
        </p:txBody>
      </p:sp>
    </p:spTree>
    <p:extLst>
      <p:ext uri="{BB962C8B-B14F-4D97-AF65-F5344CB8AC3E}">
        <p14:creationId xmlns:p14="http://schemas.microsoft.com/office/powerpoint/2010/main" val="4144001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BD7F1A-6B35-DF45-B831-177B9E343CB4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Inforsid'06 – Cabanac et al.</a:t>
            </a:r>
          </a:p>
        </p:txBody>
      </p:sp>
    </p:spTree>
    <p:extLst>
      <p:ext uri="{BB962C8B-B14F-4D97-AF65-F5344CB8AC3E}">
        <p14:creationId xmlns:p14="http://schemas.microsoft.com/office/powerpoint/2010/main" val="2573746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9F022D-DB4B-894F-BCC5-BD2AAE632E66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/>
              <a:t>Inforsid'06 – Cabanac et al.</a:t>
            </a:r>
          </a:p>
        </p:txBody>
      </p:sp>
    </p:spTree>
    <p:extLst>
      <p:ext uri="{BB962C8B-B14F-4D97-AF65-F5344CB8AC3E}">
        <p14:creationId xmlns:p14="http://schemas.microsoft.com/office/powerpoint/2010/main" val="1394293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>
                <a:latin typeface="Arial Black" charset="0"/>
                <a:cs typeface="+mn-cs"/>
              </a:defRPr>
            </a:lvl1pPr>
          </a:lstStyle>
          <a:p>
            <a:pPr>
              <a:defRPr/>
            </a:pPr>
            <a:fld id="{726561CF-B7A1-6446-BAF9-DC97D5B16245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grpSp>
        <p:nvGrpSpPr>
          <p:cNvPr id="1028" name="Group 4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1032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>
                <a:spcBef>
                  <a:spcPct val="0"/>
                </a:spcBef>
              </a:pPr>
              <a:endParaRPr lang="en-US" sz="2400">
                <a:latin typeface="Times New Roman" charset="0"/>
              </a:endParaRPr>
            </a:p>
          </p:txBody>
        </p:sp>
        <p:sp>
          <p:nvSpPr>
            <p:cNvPr id="1033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spcBef>
                  <a:spcPct val="0"/>
                </a:spcBef>
              </a:pPr>
              <a:endParaRPr lang="en-US" sz="2400">
                <a:latin typeface="Times New Roman" charset="0"/>
              </a:endParaRPr>
            </a:p>
          </p:txBody>
        </p:sp>
        <p:sp>
          <p:nvSpPr>
            <p:cNvPr id="1034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spcBef>
                  <a:spcPct val="0"/>
                </a:spcBef>
              </a:pPr>
              <a:endParaRPr lang="en-US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035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spcBef>
                  <a:spcPct val="0"/>
                </a:spcBef>
              </a:pPr>
              <a:endParaRPr lang="en-US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036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spcBef>
                  <a:spcPct val="0"/>
                </a:spcBef>
              </a:pPr>
              <a:endParaRPr lang="en-US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037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spcBef>
                  <a:spcPct val="0"/>
                </a:spcBef>
              </a:pPr>
              <a:endParaRPr lang="en-US">
                <a:solidFill>
                  <a:schemeClr val="hlink"/>
                </a:solidFill>
                <a:latin typeface="Arial" charset="0"/>
              </a:endParaRPr>
            </a:p>
          </p:txBody>
        </p:sp>
        <p:sp>
          <p:nvSpPr>
            <p:cNvPr id="1038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spcBef>
                  <a:spcPct val="0"/>
                </a:spcBef>
              </a:pPr>
              <a:endParaRPr lang="en-US" sz="2400">
                <a:latin typeface="Times New Roman" charset="0"/>
              </a:endParaRPr>
            </a:p>
          </p:txBody>
        </p:sp>
        <p:sp>
          <p:nvSpPr>
            <p:cNvPr id="1039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spcBef>
                  <a:spcPct val="0"/>
                </a:spcBef>
              </a:pPr>
              <a:endParaRPr lang="en-US">
                <a:solidFill>
                  <a:schemeClr val="accent2"/>
                </a:solidFill>
                <a:latin typeface="Arial" charset="0"/>
              </a:endParaRPr>
            </a:p>
          </p:txBody>
        </p:sp>
        <p:sp>
          <p:nvSpPr>
            <p:cNvPr id="1040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>
                <a:spcBef>
                  <a:spcPct val="0"/>
                </a:spcBef>
              </a:pPr>
              <a:endParaRPr lang="en-US">
                <a:solidFill>
                  <a:schemeClr val="accent2"/>
                </a:solidFill>
                <a:latin typeface="Arial" charset="0"/>
              </a:endParaRPr>
            </a:p>
          </p:txBody>
        </p:sp>
      </p:grp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pour modifier le style du titre</a:t>
            </a:r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112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28" r:id="rId1"/>
    <p:sldLayoutId id="2147484118" r:id="rId2"/>
    <p:sldLayoutId id="2147484119" r:id="rId3"/>
    <p:sldLayoutId id="2147484120" r:id="rId4"/>
    <p:sldLayoutId id="2147484121" r:id="rId5"/>
    <p:sldLayoutId id="2147484122" r:id="rId6"/>
    <p:sldLayoutId id="2147484123" r:id="rId7"/>
    <p:sldLayoutId id="2147484124" r:id="rId8"/>
    <p:sldLayoutId id="2147484125" r:id="rId9"/>
    <p:sldLayoutId id="2147484126" r:id="rId10"/>
    <p:sldLayoutId id="2147484127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charset="0"/>
        <a:buChar char="n"/>
        <a:defRPr sz="3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charset="0"/>
        <a:buChar char="¨"/>
        <a:defRPr sz="2800">
          <a:solidFill>
            <a:schemeClr val="tx1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charset="0"/>
        <a:buChar char="n"/>
        <a:defRPr sz="2400">
          <a:solidFill>
            <a:schemeClr val="tx1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charset="0"/>
        <a:buChar char="¨"/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charset="0"/>
        <a:buChar char="§"/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ceur-ws.org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6" Type="http://schemas.openxmlformats.org/officeDocument/2006/relationships/image" Target="../media/image5.jpe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63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730235" y="1720938"/>
            <a:ext cx="6321167" cy="2533256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44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rPr>
              <a:t>Joint Workshop of the </a:t>
            </a:r>
            <a:r>
              <a:rPr lang="en-US" sz="4400" baseline="30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rPr>
              <a:t>5th </a:t>
            </a:r>
            <a:r>
              <a:rPr lang="en-US" sz="44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rPr>
              <a:t>Extraction and Evaluation of Knowledge Entities from Scientific Documents </a:t>
            </a:r>
            <a:r>
              <a:rPr lang="en-US" sz="4400" baseline="30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rPr>
              <a:t>and </a:t>
            </a:r>
            <a:r>
              <a:rPr lang="en-US" sz="44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rPr>
              <a:t>the </a:t>
            </a:r>
            <a:r>
              <a:rPr lang="en-US" sz="4400" baseline="30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rPr>
              <a:t>4th </a:t>
            </a:r>
            <a:r>
              <a:rPr lang="en-US" sz="44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rPr>
              <a:t>AI + </a:t>
            </a:r>
            <a:r>
              <a:rPr lang="en-US" sz="4400" baseline="30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rPr>
              <a:t>Informetrics</a:t>
            </a:r>
            <a:r>
              <a:rPr lang="en-US" sz="4400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rPr>
              <a:t> </a:t>
            </a:r>
            <a:r>
              <a:rPr lang="en-US" sz="4400" baseline="30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rPr>
              <a:t>(</a:t>
            </a:r>
            <a:r>
              <a:rPr lang="en-US" altLang="zh-CN" sz="4400" baseline="30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</a:rPr>
              <a:t>EEKE-</a:t>
            </a:r>
            <a:r>
              <a:rPr lang="en-US" sz="4400" baseline="30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rPr>
              <a:t>AII 2024)</a:t>
            </a:r>
            <a:endParaRPr lang="en-GB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ea typeface="+mj-ea"/>
              <a:cs typeface="+mj-cs"/>
            </a:endParaRPr>
          </a:p>
        </p:txBody>
      </p:sp>
      <p:sp>
        <p:nvSpPr>
          <p:cNvPr id="15363" name="Text Box 5"/>
          <p:cNvSpPr txBox="1">
            <a:spLocks noChangeArrowheads="1"/>
          </p:cNvSpPr>
          <p:nvPr/>
        </p:nvSpPr>
        <p:spPr bwMode="auto">
          <a:xfrm>
            <a:off x="2251347" y="4425354"/>
            <a:ext cx="512758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GB" sz="2000" dirty="0"/>
              <a:t>Chengzhi Zhang, Yi Zhang, Philipp </a:t>
            </a:r>
            <a:r>
              <a:rPr lang="en-GB" sz="2000" dirty="0" err="1"/>
              <a:t>Mayr</a:t>
            </a:r>
            <a:r>
              <a:rPr lang="en-GB" sz="2000" dirty="0"/>
              <a:t>, Wei Lu, </a:t>
            </a:r>
            <a:r>
              <a:rPr lang="en-GB" sz="2000" dirty="0" err="1"/>
              <a:t>Arho</a:t>
            </a:r>
            <a:r>
              <a:rPr lang="en-GB" sz="2000" dirty="0"/>
              <a:t> </a:t>
            </a:r>
            <a:r>
              <a:rPr lang="en-GB" sz="2000" dirty="0" err="1"/>
              <a:t>Suominen</a:t>
            </a:r>
            <a:r>
              <a:rPr lang="en-GB" sz="2000" dirty="0"/>
              <a:t>, </a:t>
            </a:r>
            <a:r>
              <a:rPr lang="en-GB" sz="2000" dirty="0" err="1"/>
              <a:t>Haihua</a:t>
            </a:r>
            <a:r>
              <a:rPr lang="en-GB" sz="2000" dirty="0"/>
              <a:t> Chen &amp; Ying Ding</a:t>
            </a:r>
          </a:p>
        </p:txBody>
      </p:sp>
      <p:sp>
        <p:nvSpPr>
          <p:cNvPr id="15364" name="Text Box 100"/>
          <p:cNvSpPr txBox="1">
            <a:spLocks noChangeArrowheads="1"/>
          </p:cNvSpPr>
          <p:nvPr/>
        </p:nvSpPr>
        <p:spPr bwMode="auto">
          <a:xfrm>
            <a:off x="50799" y="1873226"/>
            <a:ext cx="228162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b="1" dirty="0" smtClean="0"/>
              <a:t>April 23~24, 2024</a:t>
            </a:r>
            <a:endParaRPr lang="en-GB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948116" y="5304400"/>
            <a:ext cx="5734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co-located with </a:t>
            </a:r>
            <a:r>
              <a:rPr lang="en-US" altLang="zh-CN" sz="2400" dirty="0" err="1" smtClean="0"/>
              <a:t>iConference</a:t>
            </a:r>
            <a:r>
              <a:rPr lang="en-US" altLang="zh-CN" sz="2400" dirty="0" smtClean="0"/>
              <a:t> 2024</a:t>
            </a:r>
            <a:endParaRPr lang="en-GB" sz="2400" dirty="0" smtClean="0"/>
          </a:p>
        </p:txBody>
      </p:sp>
      <p:sp>
        <p:nvSpPr>
          <p:cNvPr id="2" name="矩形 1"/>
          <p:cNvSpPr/>
          <p:nvPr/>
        </p:nvSpPr>
        <p:spPr>
          <a:xfrm>
            <a:off x="0" y="439899"/>
            <a:ext cx="51048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https://</a:t>
            </a:r>
            <a:r>
              <a:rPr lang="en-US" altLang="zh-CN" sz="2400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eeke-workshop.github.io</a:t>
            </a:r>
            <a:r>
              <a:rPr lang="en-US" altLang="zh-CN" sz="24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/2024/</a:t>
            </a:r>
            <a:endParaRPr lang="zh-CN" altLang="en-US" sz="24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26" name="Picture 2" descr="Conference202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8602" y="111068"/>
            <a:ext cx="3865867" cy="1202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173421"/>
            <a:ext cx="8229600" cy="1371600"/>
          </a:xfrm>
        </p:spPr>
        <p:txBody>
          <a:bodyPr/>
          <a:lstStyle/>
          <a:p>
            <a:r>
              <a:rPr lang="de-DE" sz="3200" dirty="0" err="1">
                <a:solidFill>
                  <a:srgbClr val="C0271F"/>
                </a:solidFill>
                <a:latin typeface="Calibri" charset="0"/>
                <a:ea typeface="Calibri" charset="0"/>
                <a:cs typeface="Calibri" charset="0"/>
              </a:rPr>
              <a:t>P</a:t>
            </a:r>
            <a:r>
              <a:rPr lang="de-DE" sz="3200" dirty="0" err="1" smtClean="0">
                <a:solidFill>
                  <a:srgbClr val="C0271F"/>
                </a:solidFill>
                <a:latin typeface="Calibri" charset="0"/>
                <a:ea typeface="Calibri" charset="0"/>
                <a:cs typeface="Calibri" charset="0"/>
              </a:rPr>
              <a:t>roceedings</a:t>
            </a:r>
            <a:endParaRPr lang="de-DE" sz="3200" dirty="0">
              <a:solidFill>
                <a:srgbClr val="C0271F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55171" y="1338192"/>
            <a:ext cx="8131629" cy="5236029"/>
          </a:xfrm>
        </p:spPr>
        <p:txBody>
          <a:bodyPr/>
          <a:lstStyle/>
          <a:p>
            <a:pPr marL="0" indent="0">
              <a:buNone/>
            </a:pPr>
            <a:r>
              <a:rPr lang="de-DE" sz="2400" dirty="0" smtClean="0"/>
              <a:t>EEKE-AII2024 proceedings will be published with CEUR-WS </a:t>
            </a:r>
            <a:r>
              <a:rPr lang="de-DE" sz="2400" dirty="0">
                <a:hlinkClick r:id="rId3"/>
              </a:rPr>
              <a:t>http://ceur-ws.org</a:t>
            </a:r>
            <a:r>
              <a:rPr lang="de-DE" sz="2400" dirty="0" smtClean="0">
                <a:hlinkClick r:id="rId3"/>
              </a:rPr>
              <a:t>/</a:t>
            </a:r>
            <a:r>
              <a:rPr lang="de-DE" sz="2400" dirty="0" smtClean="0"/>
              <a:t> </a:t>
            </a:r>
            <a:r>
              <a:rPr lang="de-DE" sz="2400" b="1" dirty="0" smtClean="0"/>
              <a:t>we need the following things!</a:t>
            </a:r>
          </a:p>
          <a:p>
            <a:pPr marL="0" indent="0">
              <a:buNone/>
            </a:pPr>
            <a:endParaRPr lang="de-DE" sz="2400" b="1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de-DE" sz="2000" b="1" dirty="0" err="1" smtClean="0">
                <a:solidFill>
                  <a:srgbClr val="FF0000"/>
                </a:solidFill>
              </a:rPr>
              <a:t>Camera-ready</a:t>
            </a:r>
            <a:r>
              <a:rPr lang="de-DE" sz="2000" b="1" dirty="0" smtClean="0">
                <a:solidFill>
                  <a:srgbClr val="FF0000"/>
                </a:solidFill>
              </a:rPr>
              <a:t> </a:t>
            </a:r>
            <a:r>
              <a:rPr lang="de-DE" sz="2000" b="1" dirty="0" err="1" smtClean="0">
                <a:solidFill>
                  <a:srgbClr val="FF0000"/>
                </a:solidFill>
              </a:rPr>
              <a:t>paper</a:t>
            </a:r>
            <a:r>
              <a:rPr lang="de-DE" sz="2000" b="1" dirty="0" smtClean="0">
                <a:solidFill>
                  <a:srgbClr val="FF0000"/>
                </a:solidFill>
              </a:rPr>
              <a:t>: </a:t>
            </a:r>
            <a:r>
              <a:rPr lang="de-DE" sz="2000" dirty="0" err="1" smtClean="0"/>
              <a:t>Before</a:t>
            </a:r>
            <a:r>
              <a:rPr lang="de-DE" sz="2000" dirty="0" smtClean="0"/>
              <a:t> </a:t>
            </a:r>
            <a:r>
              <a:rPr lang="en-US" altLang="zh-CN" sz="2000" b="1" dirty="0" smtClean="0"/>
              <a:t>May </a:t>
            </a:r>
            <a:r>
              <a:rPr lang="en-US" altLang="zh-CN" sz="2000" b="1" dirty="0" smtClean="0"/>
              <a:t>30</a:t>
            </a:r>
            <a:endParaRPr lang="de-DE" sz="2000" b="1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de-DE" sz="2000" dirty="0" smtClean="0"/>
              <a:t>+ </a:t>
            </a:r>
            <a:r>
              <a:rPr lang="de-DE" sz="2000" b="1" dirty="0" smtClean="0">
                <a:solidFill>
                  <a:srgbClr val="FF0000"/>
                </a:solidFill>
              </a:rPr>
              <a:t>Author agreement </a:t>
            </a:r>
            <a:r>
              <a:rPr lang="de-DE" sz="2000" dirty="0" smtClean="0"/>
              <a:t>(signed by corresponding author</a:t>
            </a:r>
            <a:r>
              <a:rPr lang="de-DE" sz="2000" dirty="0"/>
              <a:t>) </a:t>
            </a:r>
            <a:r>
              <a:rPr lang="de-DE" sz="2000" dirty="0" smtClean="0"/>
              <a:t>-&gt; send </a:t>
            </a:r>
            <a:r>
              <a:rPr lang="de-DE" sz="2000" b="1" dirty="0" smtClean="0"/>
              <a:t>via </a:t>
            </a:r>
            <a:r>
              <a:rPr lang="de-DE" sz="2000" b="1" dirty="0"/>
              <a:t>email to </a:t>
            </a:r>
            <a:r>
              <a:rPr lang="de-DE" sz="2000" u="sng" dirty="0" smtClean="0"/>
              <a:t>zhangcz@njust.edu.cn</a:t>
            </a:r>
            <a:r>
              <a:rPr lang="de-DE" sz="2000" dirty="0" smtClean="0"/>
              <a:t>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de-DE" sz="2000" dirty="0" smtClean="0"/>
              <a:t>+ </a:t>
            </a:r>
            <a:r>
              <a:rPr lang="de-DE" sz="2000" b="1" dirty="0" smtClean="0">
                <a:solidFill>
                  <a:srgbClr val="FF0000"/>
                </a:solidFill>
              </a:rPr>
              <a:t>Send sources </a:t>
            </a:r>
            <a:r>
              <a:rPr lang="de-DE" sz="2000" dirty="0" smtClean="0"/>
              <a:t>(tex-&gt;zip</a:t>
            </a:r>
            <a:r>
              <a:rPr lang="de-DE" sz="2000" dirty="0"/>
              <a:t> </a:t>
            </a:r>
            <a:r>
              <a:rPr lang="de-DE" sz="2000" dirty="0" smtClean="0"/>
              <a:t>or MS word) of your paper </a:t>
            </a:r>
            <a:br>
              <a:rPr lang="de-DE" sz="2000" dirty="0" smtClean="0"/>
            </a:br>
            <a:r>
              <a:rPr lang="de-DE" sz="2000" dirty="0" smtClean="0"/>
              <a:t>via email to </a:t>
            </a:r>
            <a:r>
              <a:rPr lang="de-DE" altLang="zh-CN" sz="2000" u="sng" dirty="0"/>
              <a:t>zhangcz@njust.edu.cn</a:t>
            </a:r>
            <a:r>
              <a:rPr lang="de-DE" altLang="zh-CN" sz="2000" dirty="0"/>
              <a:t> </a:t>
            </a:r>
            <a:endParaRPr lang="de-DE" altLang="zh-CN" sz="2000" dirty="0" smtClean="0"/>
          </a:p>
          <a:p>
            <a:pPr marL="0" indent="0">
              <a:buNone/>
            </a:pPr>
            <a:endParaRPr lang="de-DE" sz="20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E02E9E-D9FE-1444-BE68-D91C902B281D}" type="slidenum">
              <a:rPr lang="fr-FR" smtClean="0"/>
              <a:pPr>
                <a:defRPr/>
              </a:pPr>
              <a:t>10</a:t>
            </a:fld>
            <a:endParaRPr lang="fr-FR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xmlns="" id="{7FB8B298-1DE1-8446-854E-9DA7260C3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97497"/>
            <a:ext cx="84597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fr-FR" altLang="zh-CN" sz="1600" dirty="0">
                <a:solidFill>
                  <a:schemeClr val="accent6"/>
                </a:solidFill>
              </a:rPr>
              <a:t>EEKE -AII </a:t>
            </a:r>
            <a:r>
              <a:rPr lang="fr-FR" altLang="zh-CN" sz="1600" dirty="0" smtClean="0">
                <a:solidFill>
                  <a:schemeClr val="accent6"/>
                </a:solidFill>
              </a:rPr>
              <a:t>2024</a:t>
            </a:r>
            <a:endParaRPr lang="en-GB" altLang="zh-CN" sz="1200" i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695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1475" y="86054"/>
            <a:ext cx="8229600" cy="1371600"/>
          </a:xfrm>
        </p:spPr>
        <p:txBody>
          <a:bodyPr/>
          <a:lstStyle/>
          <a:p>
            <a:r>
              <a:rPr lang="en-US" altLang="zh-CN" sz="3200" dirty="0" smtClean="0">
                <a:solidFill>
                  <a:srgbClr val="C0271F"/>
                </a:solidFill>
                <a:latin typeface="Calibri" charset="0"/>
                <a:ea typeface="Calibri" charset="0"/>
                <a:cs typeface="Calibri" charset="0"/>
              </a:rPr>
              <a:t>N</a:t>
            </a:r>
            <a:r>
              <a:rPr lang="de-DE" sz="3200" dirty="0" smtClean="0">
                <a:solidFill>
                  <a:srgbClr val="C0271F"/>
                </a:solidFill>
                <a:latin typeface="Calibri" charset="0"/>
                <a:ea typeface="Calibri" charset="0"/>
                <a:cs typeface="Calibri" charset="0"/>
              </a:rPr>
              <a:t>ext steps: </a:t>
            </a:r>
            <a:r>
              <a:rPr lang="en-US" altLang="zh-CN" sz="3200" dirty="0">
                <a:solidFill>
                  <a:srgbClr val="C0271F"/>
                </a:solidFill>
                <a:latin typeface="Calibri" charset="0"/>
                <a:ea typeface="Calibri" charset="0"/>
                <a:cs typeface="Calibri" charset="0"/>
              </a:rPr>
              <a:t>S</a:t>
            </a:r>
            <a:r>
              <a:rPr lang="de-DE" sz="3200" dirty="0" err="1" smtClean="0">
                <a:solidFill>
                  <a:srgbClr val="C0271F"/>
                </a:solidFill>
                <a:latin typeface="Calibri" charset="0"/>
                <a:ea typeface="Calibri" charset="0"/>
                <a:cs typeface="Calibri" charset="0"/>
              </a:rPr>
              <a:t>pecial</a:t>
            </a:r>
            <a:r>
              <a:rPr lang="de-DE" sz="3200" dirty="0" smtClean="0">
                <a:solidFill>
                  <a:srgbClr val="C0271F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3200" dirty="0" smtClean="0">
                <a:solidFill>
                  <a:srgbClr val="C0271F"/>
                </a:solidFill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de-DE" sz="3200" dirty="0" err="1" smtClean="0">
                <a:solidFill>
                  <a:srgbClr val="C0271F"/>
                </a:solidFill>
                <a:latin typeface="Calibri" charset="0"/>
                <a:ea typeface="Calibri" charset="0"/>
                <a:cs typeface="Calibri" charset="0"/>
              </a:rPr>
              <a:t>ssue</a:t>
            </a:r>
            <a:endParaRPr lang="de-DE" sz="3200" dirty="0">
              <a:solidFill>
                <a:srgbClr val="C0271F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AEE02E9E-D9FE-1444-BE68-D91C902B281D}" type="slidenum">
              <a:rPr lang="fr-FR" smtClean="0"/>
              <a:pPr>
                <a:defRPr/>
              </a:pPr>
              <a:t>11</a:t>
            </a:fld>
            <a:endParaRPr lang="fr-FR"/>
          </a:p>
        </p:txBody>
      </p:sp>
      <p:sp>
        <p:nvSpPr>
          <p:cNvPr id="7" name="矩形 6"/>
          <p:cNvSpPr/>
          <p:nvPr/>
        </p:nvSpPr>
        <p:spPr>
          <a:xfrm>
            <a:off x="285751" y="1306074"/>
            <a:ext cx="6478606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en-US" altLang="zh-CN" sz="2000" b="1" i="1" dirty="0"/>
              <a:t>Technological Forecasting &amp; Social Change(TFSC</a:t>
            </a:r>
            <a:r>
              <a:rPr lang="en-US" altLang="zh-CN" sz="2000" b="1" i="1" dirty="0" smtClean="0"/>
              <a:t>) </a:t>
            </a:r>
            <a:r>
              <a:rPr lang="en-US" altLang="zh-CN" sz="2000" dirty="0" smtClean="0">
                <a:solidFill>
                  <a:srgbClr val="C0271F"/>
                </a:solidFill>
                <a:ea typeface="Calibri" charset="0"/>
                <a:cs typeface="Calibri" charset="0"/>
              </a:rPr>
              <a:t>(TBD)</a:t>
            </a:r>
            <a:endParaRPr lang="zh-CN" altLang="en-US" sz="2000" b="1" i="1" dirty="0"/>
          </a:p>
          <a:p>
            <a:pPr algn="l">
              <a:spcBef>
                <a:spcPts val="600"/>
              </a:spcBef>
            </a:pPr>
            <a:endParaRPr lang="en-US" altLang="zh-CN" sz="2000" b="1" dirty="0" smtClean="0"/>
          </a:p>
        </p:txBody>
      </p:sp>
      <p:sp>
        <p:nvSpPr>
          <p:cNvPr id="9" name="Text Box 4">
            <a:extLst>
              <a:ext uri="{FF2B5EF4-FFF2-40B4-BE49-F238E27FC236}">
                <a16:creationId xmlns:a16="http://schemas.microsoft.com/office/drawing/2014/main" xmlns="" id="{7FB8B298-1DE1-8446-854E-9DA7260C3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97497"/>
            <a:ext cx="84597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fr-FR" altLang="zh-CN" sz="1600" dirty="0">
                <a:solidFill>
                  <a:schemeClr val="accent6"/>
                </a:solidFill>
              </a:rPr>
              <a:t>EEKE -AII </a:t>
            </a:r>
            <a:r>
              <a:rPr lang="fr-FR" altLang="zh-CN" sz="1600" dirty="0" smtClean="0">
                <a:solidFill>
                  <a:schemeClr val="accent6"/>
                </a:solidFill>
              </a:rPr>
              <a:t>2024</a:t>
            </a:r>
            <a:endParaRPr lang="en-GB" altLang="zh-CN" sz="1200" i="1" dirty="0">
              <a:solidFill>
                <a:schemeClr val="accent6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399" y="1868311"/>
            <a:ext cx="3285067" cy="438008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60195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56217" y="1836738"/>
            <a:ext cx="6287784" cy="2209800"/>
          </a:xfrm>
        </p:spPr>
        <p:txBody>
          <a:bodyPr/>
          <a:lstStyle/>
          <a:p>
            <a:pPr algn="ctr"/>
            <a:r>
              <a:rPr lang="en-US" sz="8000" dirty="0" smtClean="0">
                <a:latin typeface="Calibri" charset="0"/>
              </a:rPr>
              <a:t>Thank you!</a:t>
            </a:r>
            <a:endParaRPr lang="en-US" sz="2800" dirty="0">
              <a:latin typeface="Calibri" charset="0"/>
            </a:endParaRPr>
          </a:p>
        </p:txBody>
      </p:sp>
      <p:sp>
        <p:nvSpPr>
          <p:cNvPr id="150530" name="Rectangle 23"/>
          <p:cNvSpPr>
            <a:spLocks noChangeArrowheads="1"/>
          </p:cNvSpPr>
          <p:nvPr/>
        </p:nvSpPr>
        <p:spPr bwMode="auto">
          <a:xfrm>
            <a:off x="0" y="2238375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8000" tIns="18000" rIns="18000" bIns="36000" anchor="ctr">
            <a:spAutoFit/>
          </a:bodyPr>
          <a:lstStyle/>
          <a:p>
            <a:endParaRPr lang="en-US"/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2456748" y="4459549"/>
            <a:ext cx="546033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GB" altLang="zh-CN" sz="2000" dirty="0"/>
              <a:t>Chengzhi Zhang, Yi Zhang, Philipp </a:t>
            </a:r>
            <a:r>
              <a:rPr lang="en-GB" altLang="zh-CN" sz="2000" dirty="0" err="1"/>
              <a:t>Mayr</a:t>
            </a:r>
            <a:r>
              <a:rPr lang="en-GB" altLang="zh-CN" sz="2000" dirty="0"/>
              <a:t>, Wei Lu, </a:t>
            </a:r>
            <a:r>
              <a:rPr lang="en-GB" altLang="zh-CN" sz="2000" dirty="0" err="1"/>
              <a:t>Arho</a:t>
            </a:r>
            <a:r>
              <a:rPr lang="en-GB" altLang="zh-CN" sz="2000" dirty="0"/>
              <a:t> </a:t>
            </a:r>
            <a:r>
              <a:rPr lang="en-GB" altLang="zh-CN" sz="2000" dirty="0" err="1"/>
              <a:t>Suominen</a:t>
            </a:r>
            <a:r>
              <a:rPr lang="en-GB" altLang="zh-CN" sz="2000" dirty="0"/>
              <a:t>, </a:t>
            </a:r>
            <a:r>
              <a:rPr lang="en-GB" altLang="zh-CN" sz="2000" dirty="0" err="1"/>
              <a:t>Haihua</a:t>
            </a:r>
            <a:r>
              <a:rPr lang="en-GB" altLang="zh-CN" sz="2000" dirty="0"/>
              <a:t> Chen &amp; Ying Ding</a:t>
            </a:r>
          </a:p>
        </p:txBody>
      </p:sp>
      <p:sp>
        <p:nvSpPr>
          <p:cNvPr id="6" name="矩形 5"/>
          <p:cNvSpPr/>
          <p:nvPr/>
        </p:nvSpPr>
        <p:spPr>
          <a:xfrm>
            <a:off x="2311446" y="5580446"/>
            <a:ext cx="51048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https://</a:t>
            </a:r>
            <a:r>
              <a:rPr lang="en-US" altLang="zh-CN" sz="2400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eeke-workshop.github.io</a:t>
            </a:r>
            <a:r>
              <a:rPr lang="en-US" altLang="zh-CN" sz="2400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/2024/</a:t>
            </a:r>
            <a:endParaRPr lang="zh-CN" altLang="en-US" sz="24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Picture 2" descr="Conference202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779" y="82020"/>
            <a:ext cx="4693638" cy="1460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39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Espace réservé du numéro de diapositive 5"/>
          <p:cNvSpPr>
            <a:spLocks noGrp="1"/>
          </p:cNvSpPr>
          <p:nvPr>
            <p:ph type="sldNum" sz="quarter" idx="11"/>
          </p:nvPr>
        </p:nvSpPr>
        <p:spPr>
          <a:xfrm>
            <a:off x="7010400" y="6400800"/>
            <a:ext cx="2133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885B478-7DA6-BA40-9EF5-9E15BC7A0401}" type="slidenum">
              <a:rPr lang="en-GB" sz="1200" smtClean="0">
                <a:latin typeface="Arial Black" charset="0"/>
              </a:rPr>
              <a:pPr eaLnBrk="1" hangingPunct="1"/>
              <a:t>2</a:t>
            </a:fld>
            <a:endParaRPr lang="en-GB" sz="1200">
              <a:latin typeface="Arial Black" charset="0"/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686800" cy="668338"/>
          </a:xfrm>
        </p:spPr>
        <p:txBody>
          <a:bodyPr/>
          <a:lstStyle/>
          <a:p>
            <a:pPr marL="536575" indent="-536575" eaLnBrk="1" hangingPunct="1"/>
            <a:r>
              <a:rPr lang="en-GB" sz="3200" dirty="0">
                <a:solidFill>
                  <a:srgbClr val="CC0000"/>
                </a:solidFill>
                <a:latin typeface="Calibri" charset="0"/>
                <a:sym typeface="Wingdings" charset="0"/>
              </a:rPr>
              <a:t>The </a:t>
            </a:r>
            <a:r>
              <a:rPr lang="en-GB" sz="3200" dirty="0" smtClean="0">
                <a:solidFill>
                  <a:srgbClr val="CC0000"/>
                </a:solidFill>
                <a:latin typeface="Calibri" charset="0"/>
                <a:sym typeface="Wingdings" charset="0"/>
              </a:rPr>
              <a:t>EEKE-AII Team</a:t>
            </a:r>
            <a:endParaRPr lang="en-GB" sz="3200" dirty="0">
              <a:solidFill>
                <a:srgbClr val="CC0000"/>
              </a:solidFill>
              <a:latin typeface="Calibri" charset="0"/>
            </a:endParaRP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xmlns="" id="{7FB8B298-1DE1-8446-854E-9DA7260C3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97497"/>
            <a:ext cx="84597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fr-FR" sz="1600" dirty="0" smtClean="0">
                <a:solidFill>
                  <a:schemeClr val="accent6"/>
                </a:solidFill>
              </a:rPr>
              <a:t>EEKE -AII 2024</a:t>
            </a:r>
            <a:endParaRPr lang="en-GB" sz="1200" i="1" dirty="0">
              <a:solidFill>
                <a:schemeClr val="accent6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F6EC2F6-AA02-E844-9A43-B33E50F84A5B}"/>
              </a:ext>
            </a:extLst>
          </p:cNvPr>
          <p:cNvSpPr txBox="1"/>
          <p:nvPr/>
        </p:nvSpPr>
        <p:spPr>
          <a:xfrm>
            <a:off x="2728291" y="2946994"/>
            <a:ext cx="1545914" cy="144655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Philipp </a:t>
            </a:r>
            <a:r>
              <a:rPr lang="en-US" b="1" dirty="0" err="1" smtClean="0"/>
              <a:t>Mayr</a:t>
            </a:r>
            <a:endParaRPr lang="en-US" b="1" dirty="0" smtClean="0"/>
          </a:p>
          <a:p>
            <a:endParaRPr lang="en-US" sz="1400" dirty="0" smtClean="0"/>
          </a:p>
          <a:p>
            <a:r>
              <a:rPr lang="en-US" sz="1400" dirty="0" smtClean="0"/>
              <a:t>GESIS </a:t>
            </a:r>
            <a:r>
              <a:rPr lang="en-US" sz="1400" dirty="0"/>
              <a:t>- Leibniz-Institute for the Social Sciences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A4742195-C287-8148-8B0E-1BEA365D5F4C}"/>
              </a:ext>
            </a:extLst>
          </p:cNvPr>
          <p:cNvSpPr txBox="1"/>
          <p:nvPr/>
        </p:nvSpPr>
        <p:spPr>
          <a:xfrm>
            <a:off x="99504" y="2898680"/>
            <a:ext cx="1330473" cy="170816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Chengzhi </a:t>
            </a:r>
            <a:r>
              <a:rPr lang="en-GB" b="1" dirty="0" smtClean="0"/>
              <a:t>Zhang</a:t>
            </a:r>
          </a:p>
          <a:p>
            <a:endParaRPr lang="en-US" altLang="zh-CN" sz="400" dirty="0" smtClean="0"/>
          </a:p>
          <a:p>
            <a:r>
              <a:rPr lang="en-US" altLang="zh-CN" sz="1400" dirty="0" smtClean="0"/>
              <a:t>Nanjing University of Science and Technology</a:t>
            </a:r>
            <a:endParaRPr 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4B7AA5B9-E0BC-864E-964A-3F3B1B4C0C83}"/>
              </a:ext>
            </a:extLst>
          </p:cNvPr>
          <p:cNvSpPr txBox="1"/>
          <p:nvPr/>
        </p:nvSpPr>
        <p:spPr>
          <a:xfrm>
            <a:off x="4080129" y="2956581"/>
            <a:ext cx="1441663" cy="1231106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Wei </a:t>
            </a:r>
            <a:r>
              <a:rPr lang="en-GB" b="1" dirty="0" smtClean="0"/>
              <a:t>Lu</a:t>
            </a:r>
          </a:p>
          <a:p>
            <a:endParaRPr lang="en-US" altLang="zh-CN" sz="1400" dirty="0" smtClean="0"/>
          </a:p>
          <a:p>
            <a:r>
              <a:rPr lang="en-US" altLang="zh-CN" sz="1400" dirty="0" smtClean="0"/>
              <a:t>Wuhan University</a:t>
            </a:r>
            <a:endParaRPr 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408EA12-F3F0-2B4C-8B83-450E007DE5C3}"/>
              </a:ext>
            </a:extLst>
          </p:cNvPr>
          <p:cNvSpPr txBox="1"/>
          <p:nvPr/>
        </p:nvSpPr>
        <p:spPr>
          <a:xfrm>
            <a:off x="229564" y="5428754"/>
            <a:ext cx="8414103" cy="1077218"/>
          </a:xfrm>
          <a:prstGeom prst="rect">
            <a:avLst/>
          </a:prstGeom>
          <a:solidFill>
            <a:schemeClr val="bg1">
              <a:lumMod val="95000"/>
              <a:alpha val="83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… to our </a:t>
            </a:r>
            <a:r>
              <a:rPr lang="en-US" sz="32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authors, </a:t>
            </a:r>
            <a:r>
              <a:rPr lang="en-US" sz="3200" b="1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programme</a:t>
            </a:r>
            <a:r>
              <a:rPr lang="en-US" sz="32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 committee and participants…thank you!</a:t>
            </a:r>
          </a:p>
        </p:txBody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xmlns="" id="{4F6EC2F6-AA02-E844-9A43-B33E50F84A5B}"/>
              </a:ext>
            </a:extLst>
          </p:cNvPr>
          <p:cNvSpPr txBox="1"/>
          <p:nvPr/>
        </p:nvSpPr>
        <p:spPr>
          <a:xfrm>
            <a:off x="1376453" y="2930144"/>
            <a:ext cx="1405363" cy="144655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Yi Zhang </a:t>
            </a:r>
            <a:endParaRPr lang="en-GB" b="1" dirty="0" smtClean="0"/>
          </a:p>
          <a:p>
            <a:endParaRPr lang="en-US" sz="1400" dirty="0" smtClean="0"/>
          </a:p>
          <a:p>
            <a:r>
              <a:rPr lang="en-US" sz="1400" dirty="0" smtClean="0"/>
              <a:t>University </a:t>
            </a:r>
            <a:r>
              <a:rPr lang="en-US" sz="1400" dirty="0"/>
              <a:t>of Technology Sydney (UTS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pic>
        <p:nvPicPr>
          <p:cNvPr id="3074" name="Picture 2" descr="chengzhi_zhang_picture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41" y="1492469"/>
            <a:ext cx="1102836" cy="132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 descr="yi_zhang_picture.jpe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2579" y="1502390"/>
            <a:ext cx="1320637" cy="1310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3" name="Picture 11" descr="https://philippmayr.github.io/philippmayr.jpg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487" y="1492469"/>
            <a:ext cx="1187404" cy="1336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747" y="1502390"/>
            <a:ext cx="1220234" cy="1370002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558" y="1519622"/>
            <a:ext cx="1192885" cy="137905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020" y="1518757"/>
            <a:ext cx="1160793" cy="137992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9390" y="1517999"/>
            <a:ext cx="1088121" cy="1389778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278894" y="2868087"/>
            <a:ext cx="1191038" cy="13696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/>
              <a:t>Arho Suominen </a:t>
            </a:r>
            <a:endParaRPr lang="zh-CN" altLang="en-US" b="1" dirty="0" smtClean="0"/>
          </a:p>
          <a:p>
            <a:endParaRPr lang="en-US" altLang="zh-CN" sz="600" dirty="0" smtClean="0"/>
          </a:p>
          <a:p>
            <a:r>
              <a:rPr lang="zh-CN" altLang="en-US" sz="1400" dirty="0" smtClean="0"/>
              <a:t>Tampere </a:t>
            </a:r>
            <a:r>
              <a:rPr lang="zh-CN" altLang="en-US" sz="1400" dirty="0"/>
              <a:t>University</a:t>
            </a:r>
          </a:p>
        </p:txBody>
      </p:sp>
      <p:sp>
        <p:nvSpPr>
          <p:cNvPr id="14" name="矩形 13"/>
          <p:cNvSpPr/>
          <p:nvPr/>
        </p:nvSpPr>
        <p:spPr>
          <a:xfrm>
            <a:off x="6567508" y="2907777"/>
            <a:ext cx="1174306" cy="13696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/>
              <a:t>Haihua </a:t>
            </a:r>
            <a:r>
              <a:rPr lang="zh-CN" altLang="en-US" b="1" dirty="0" smtClean="0"/>
              <a:t>Chen</a:t>
            </a:r>
            <a:endParaRPr lang="en-US" altLang="zh-CN" b="1" dirty="0" smtClean="0"/>
          </a:p>
          <a:p>
            <a:endParaRPr lang="zh-CN" altLang="en-US" sz="600" b="1" dirty="0"/>
          </a:p>
          <a:p>
            <a:pPr algn="l"/>
            <a:r>
              <a:rPr lang="zh-CN" altLang="en-US" sz="1400" dirty="0" smtClean="0"/>
              <a:t>University </a:t>
            </a:r>
            <a:r>
              <a:rPr lang="zh-CN" altLang="en-US" sz="1400" dirty="0"/>
              <a:t>of North Texas</a:t>
            </a:r>
          </a:p>
        </p:txBody>
      </p:sp>
      <p:sp>
        <p:nvSpPr>
          <p:cNvPr id="15" name="矩形 14"/>
          <p:cNvSpPr/>
          <p:nvPr/>
        </p:nvSpPr>
        <p:spPr>
          <a:xfrm>
            <a:off x="7827726" y="3009555"/>
            <a:ext cx="109978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/>
              <a:t>Ying Ding</a:t>
            </a:r>
          </a:p>
          <a:p>
            <a:endParaRPr lang="en-US" altLang="zh-CN" sz="600" dirty="0" smtClean="0"/>
          </a:p>
          <a:p>
            <a:endParaRPr lang="en-US" altLang="zh-CN" sz="800" dirty="0" smtClean="0"/>
          </a:p>
          <a:p>
            <a:r>
              <a:rPr lang="zh-CN" altLang="en-US" sz="1400" dirty="0" smtClean="0"/>
              <a:t>University </a:t>
            </a:r>
            <a:r>
              <a:rPr lang="zh-CN" altLang="en-US" sz="1400" dirty="0"/>
              <a:t>of Texas at Austin</a:t>
            </a:r>
          </a:p>
        </p:txBody>
      </p:sp>
    </p:spTree>
    <p:extLst>
      <p:ext uri="{BB962C8B-B14F-4D97-AF65-F5344CB8AC3E}">
        <p14:creationId xmlns:p14="http://schemas.microsoft.com/office/powerpoint/2010/main" val="226636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Espace réservé du numéro de diapositive 5"/>
          <p:cNvSpPr>
            <a:spLocks noGrp="1"/>
          </p:cNvSpPr>
          <p:nvPr>
            <p:ph type="sldNum" sz="quarter" idx="11"/>
          </p:nvPr>
        </p:nvSpPr>
        <p:spPr>
          <a:xfrm>
            <a:off x="7010400" y="6400800"/>
            <a:ext cx="2133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885B478-7DA6-BA40-9EF5-9E15BC7A0401}" type="slidenum">
              <a:rPr lang="en-GB" sz="1200" smtClean="0">
                <a:latin typeface="Arial Black" charset="0"/>
              </a:rPr>
              <a:pPr eaLnBrk="1" hangingPunct="1"/>
              <a:t>3</a:t>
            </a:fld>
            <a:endParaRPr lang="en-GB" sz="1200">
              <a:latin typeface="Arial Black" charset="0"/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686800" cy="668338"/>
          </a:xfrm>
        </p:spPr>
        <p:txBody>
          <a:bodyPr/>
          <a:lstStyle/>
          <a:p>
            <a:pPr marL="536575" indent="-536575" eaLnBrk="1" hangingPunct="1"/>
            <a:r>
              <a:rPr lang="en-GB" sz="3200" dirty="0" smtClean="0">
                <a:solidFill>
                  <a:srgbClr val="CC0000"/>
                </a:solidFill>
                <a:latin typeface="Calibri" charset="0"/>
                <a:sym typeface="Wingdings" charset="0"/>
              </a:rPr>
              <a:t>Goal</a:t>
            </a:r>
            <a:endParaRPr lang="en-GB" sz="3200" dirty="0">
              <a:solidFill>
                <a:srgbClr val="CC0000"/>
              </a:solidFill>
              <a:latin typeface="Calibri" charset="0"/>
            </a:endParaRP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xmlns="" id="{7FB8B298-1DE1-8446-854E-9DA7260C3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97497"/>
            <a:ext cx="84597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fr-FR" altLang="zh-CN" sz="1600" dirty="0">
                <a:solidFill>
                  <a:schemeClr val="accent6"/>
                </a:solidFill>
              </a:rPr>
              <a:t>EEKE -AII </a:t>
            </a:r>
            <a:r>
              <a:rPr lang="fr-FR" altLang="zh-CN" sz="1600" dirty="0" smtClean="0">
                <a:solidFill>
                  <a:schemeClr val="accent6"/>
                </a:solidFill>
              </a:rPr>
              <a:t>2024</a:t>
            </a:r>
            <a:endParaRPr lang="en-GB" altLang="zh-CN" sz="1200" i="1" dirty="0">
              <a:solidFill>
                <a:schemeClr val="accent6"/>
              </a:solidFill>
            </a:endParaRPr>
          </a:p>
        </p:txBody>
      </p:sp>
      <p:sp>
        <p:nvSpPr>
          <p:cNvPr id="9" name="Inhaltsplatzhalter 2"/>
          <p:cNvSpPr>
            <a:spLocks noGrp="1"/>
          </p:cNvSpPr>
          <p:nvPr>
            <p:ph idx="1"/>
          </p:nvPr>
        </p:nvSpPr>
        <p:spPr>
          <a:xfrm>
            <a:off x="457199" y="1236135"/>
            <a:ext cx="8501605" cy="4609080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l"/>
            </a:pPr>
            <a:r>
              <a:rPr lang="en-US" altLang="zh-CN" sz="2400" b="1" dirty="0"/>
              <a:t>Extraction and Evaluation of Knowledge Entity (EEKE)</a:t>
            </a:r>
            <a:endParaRPr lang="en-US" sz="2400" b="1" dirty="0" smtClean="0"/>
          </a:p>
          <a:p>
            <a:pPr lvl="1" algn="just">
              <a:buFont typeface="Wingdings" panose="05000000000000000000" pitchFamily="2" charset="2"/>
              <a:buChar char="¡"/>
            </a:pPr>
            <a:r>
              <a:rPr lang="en-US" altLang="zh-CN" sz="2000" dirty="0" smtClean="0"/>
              <a:t>Highlighting </a:t>
            </a:r>
            <a:r>
              <a:rPr lang="en-US" altLang="zh-CN" sz="2000" dirty="0"/>
              <a:t>the development of intelligent methods for identifying knowledge entities from scientific documents, and promoting their application in broad information studies</a:t>
            </a:r>
            <a:r>
              <a:rPr lang="en-US" altLang="zh-CN" sz="2000" dirty="0" smtClean="0"/>
              <a:t>.</a:t>
            </a:r>
          </a:p>
          <a:p>
            <a:pPr lvl="1" algn="just">
              <a:buFont typeface="Wingdings" panose="05000000000000000000" pitchFamily="2" charset="2"/>
              <a:buChar char="¡"/>
            </a:pPr>
            <a:endParaRPr lang="en-US" altLang="zh-CN" sz="2000" dirty="0" smtClean="0"/>
          </a:p>
          <a:p>
            <a:pPr algn="just">
              <a:buFont typeface="Wingdings" panose="05000000000000000000" pitchFamily="2" charset="2"/>
              <a:buChar char="l"/>
            </a:pPr>
            <a:r>
              <a:rPr lang="en-US" altLang="zh-CN" sz="2400" b="1" dirty="0"/>
              <a:t>AI + </a:t>
            </a:r>
            <a:r>
              <a:rPr lang="en-US" altLang="zh-CN" sz="2400" b="1" dirty="0" err="1"/>
              <a:t>Informetrics</a:t>
            </a:r>
            <a:r>
              <a:rPr lang="en-US" altLang="zh-CN" sz="2400" b="1" dirty="0"/>
              <a:t> (AII</a:t>
            </a:r>
            <a:r>
              <a:rPr lang="en-US" altLang="zh-CN" sz="2400" b="1" dirty="0" smtClean="0"/>
              <a:t>)</a:t>
            </a:r>
            <a:endParaRPr lang="en-US" altLang="zh-CN" sz="2400" dirty="0" smtClean="0"/>
          </a:p>
          <a:p>
            <a:pPr lvl="1" algn="just">
              <a:buFont typeface="Wingdings" panose="05000000000000000000" pitchFamily="2" charset="2"/>
              <a:buChar char="¡"/>
            </a:pPr>
            <a:r>
              <a:rPr lang="en-US" altLang="zh-CN" sz="2000" dirty="0"/>
              <a:t>E</a:t>
            </a:r>
            <a:r>
              <a:rPr lang="en-US" altLang="zh-CN" sz="2000" dirty="0" smtClean="0"/>
              <a:t>mphasizing </a:t>
            </a:r>
            <a:r>
              <a:rPr lang="en-US" altLang="zh-CN" sz="2000" dirty="0"/>
              <a:t>endeavors in interacting AI and </a:t>
            </a:r>
            <a:r>
              <a:rPr lang="en-US" altLang="zh-CN" sz="2000" dirty="0" err="1"/>
              <a:t>informetrics</a:t>
            </a:r>
            <a:r>
              <a:rPr lang="en-US" altLang="zh-CN" sz="2000" dirty="0"/>
              <a:t> by constructing fundamental theories, developing novel methodologies, bridging conceptual knowledge with practical uses, and creating real-word solutions.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225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Espace réservé du numéro de diapositive 5"/>
          <p:cNvSpPr>
            <a:spLocks noGrp="1"/>
          </p:cNvSpPr>
          <p:nvPr>
            <p:ph type="sldNum" sz="quarter" idx="11"/>
          </p:nvPr>
        </p:nvSpPr>
        <p:spPr>
          <a:xfrm>
            <a:off x="7010400" y="6400800"/>
            <a:ext cx="2133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885B478-7DA6-BA40-9EF5-9E15BC7A0401}" type="slidenum">
              <a:rPr lang="en-GB" sz="1200" smtClean="0">
                <a:latin typeface="Arial Black" charset="0"/>
              </a:rPr>
              <a:pPr eaLnBrk="1" hangingPunct="1"/>
              <a:t>4</a:t>
            </a:fld>
            <a:endParaRPr lang="en-GB" sz="1200">
              <a:latin typeface="Arial Black" charset="0"/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686800" cy="668338"/>
          </a:xfrm>
        </p:spPr>
        <p:txBody>
          <a:bodyPr/>
          <a:lstStyle/>
          <a:p>
            <a:pPr marL="536575" indent="-536575" eaLnBrk="1" hangingPunct="1"/>
            <a:r>
              <a:rPr lang="en-GB" sz="2800" dirty="0" smtClean="0">
                <a:solidFill>
                  <a:srgbClr val="CC0000"/>
                </a:solidFill>
                <a:latin typeface="Calibri" charset="0"/>
                <a:sym typeface="Wingdings" charset="0"/>
              </a:rPr>
              <a:t>Topics</a:t>
            </a:r>
            <a:endParaRPr lang="en-GB" sz="2800" dirty="0">
              <a:solidFill>
                <a:srgbClr val="CC0000"/>
              </a:solidFill>
              <a:latin typeface="Calibri" charset="0"/>
            </a:endParaRP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xmlns="" id="{7FB8B298-1DE1-8446-854E-9DA7260C3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97497"/>
            <a:ext cx="84597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fr-FR" altLang="zh-CN" sz="1600" dirty="0">
                <a:solidFill>
                  <a:schemeClr val="accent6"/>
                </a:solidFill>
              </a:rPr>
              <a:t>EEKE -AII </a:t>
            </a:r>
            <a:r>
              <a:rPr lang="fr-FR" altLang="zh-CN" sz="1600" dirty="0" smtClean="0">
                <a:solidFill>
                  <a:schemeClr val="accent6"/>
                </a:solidFill>
              </a:rPr>
              <a:t>2024</a:t>
            </a:r>
            <a:endParaRPr lang="en-GB" altLang="zh-CN" sz="1200" i="1" dirty="0">
              <a:solidFill>
                <a:schemeClr val="accent6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799826" y="1062430"/>
            <a:ext cx="8228559" cy="5401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l"/>
            </a:pPr>
            <a:r>
              <a:rPr lang="en-US" altLang="zh-CN" b="1" dirty="0" smtClean="0"/>
              <a:t>   Extraction </a:t>
            </a:r>
            <a:r>
              <a:rPr lang="en-US" altLang="zh-CN" b="1" dirty="0"/>
              <a:t>and Evaluation of Knowledge Entity</a:t>
            </a:r>
            <a:endParaRPr lang="en-US" altLang="zh-CN" b="1" dirty="0" smtClean="0"/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 smtClean="0"/>
              <a:t>Task and methodology from scientific documents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 smtClean="0"/>
              <a:t>Model </a:t>
            </a:r>
            <a:r>
              <a:rPr lang="en-US" altLang="zh-CN" sz="1400" dirty="0"/>
              <a:t>and </a:t>
            </a:r>
            <a:r>
              <a:rPr lang="en-US" altLang="zh-CN" sz="1400" dirty="0" err="1"/>
              <a:t>algorithmize</a:t>
            </a:r>
            <a:r>
              <a:rPr lang="en-US" altLang="zh-CN" sz="1400" dirty="0"/>
              <a:t> entity extraction from scientific documents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/>
              <a:t>Dataset and metrics mention extraction from scientific documents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/>
              <a:t>Software and tool extraction from scientific documents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/>
              <a:t>Knowledge entity summarization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/>
              <a:t>Relation extraction of knowledge entity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/>
              <a:t>Modeling function of knowledge entity </a:t>
            </a:r>
            <a:r>
              <a:rPr lang="en-US" altLang="zh-CN" sz="1400" dirty="0" smtClean="0"/>
              <a:t>citation</a:t>
            </a:r>
          </a:p>
          <a:p>
            <a:pPr marL="285750" indent="-285750" algn="l"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Char char="l"/>
            </a:pPr>
            <a:r>
              <a:rPr lang="en-US" altLang="zh-CN" b="1" dirty="0" smtClean="0"/>
              <a:t>   AI </a:t>
            </a:r>
            <a:r>
              <a:rPr lang="en-US" altLang="zh-CN" b="1" dirty="0"/>
              <a:t>+ </a:t>
            </a:r>
            <a:r>
              <a:rPr lang="en-US" altLang="zh-CN" b="1" dirty="0" err="1"/>
              <a:t>Informetrics</a:t>
            </a:r>
            <a:r>
              <a:rPr lang="en-US" altLang="zh-CN" b="1" dirty="0"/>
              <a:t> 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 err="1"/>
              <a:t>Informetrics</a:t>
            </a:r>
            <a:r>
              <a:rPr lang="en-US" altLang="zh-CN" sz="1400" dirty="0"/>
              <a:t> with machine learning (including deep learning)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 err="1"/>
              <a:t>Informetrics</a:t>
            </a:r>
            <a:r>
              <a:rPr lang="en-US" altLang="zh-CN" sz="1400" dirty="0"/>
              <a:t> with natural language processing or computational linguistics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 err="1"/>
              <a:t>Informetrics</a:t>
            </a:r>
            <a:r>
              <a:rPr lang="en-US" altLang="zh-CN" sz="1400" dirty="0"/>
              <a:t> with computer vision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 err="1"/>
              <a:t>Informetrics</a:t>
            </a:r>
            <a:r>
              <a:rPr lang="en-US" altLang="zh-CN" sz="1400" dirty="0"/>
              <a:t> with other related AI techniques (e.g., information retrieval)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/>
              <a:t>AI for science of science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/>
              <a:t>AI for science, technology, &amp; innovation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/>
              <a:t>AI for research policy and strategic management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/>
              <a:t>Application of knowledge entity extraction</a:t>
            </a:r>
          </a:p>
          <a:p>
            <a:pPr marL="742950" lvl="1" indent="-285750" algn="l">
              <a:spcBef>
                <a:spcPts val="600"/>
              </a:spcBef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¡"/>
            </a:pPr>
            <a:r>
              <a:rPr lang="en-US" altLang="zh-CN" sz="1400" dirty="0"/>
              <a:t>Applications of AI-empowered </a:t>
            </a:r>
            <a:r>
              <a:rPr lang="en-US" altLang="zh-CN" sz="1400" dirty="0" err="1"/>
              <a:t>informetrics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1684102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Espace réservé du numéro de diapositive 5"/>
          <p:cNvSpPr>
            <a:spLocks noGrp="1"/>
          </p:cNvSpPr>
          <p:nvPr>
            <p:ph type="sldNum" sz="quarter" idx="11"/>
          </p:nvPr>
        </p:nvSpPr>
        <p:spPr>
          <a:xfrm>
            <a:off x="6905299" y="6400800"/>
            <a:ext cx="2133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885B478-7DA6-BA40-9EF5-9E15BC7A0401}" type="slidenum">
              <a:rPr lang="en-GB" sz="1200" smtClean="0">
                <a:latin typeface="Arial Black" charset="0"/>
              </a:rPr>
              <a:pPr eaLnBrk="1" hangingPunct="1"/>
              <a:t>5</a:t>
            </a:fld>
            <a:endParaRPr lang="en-GB" sz="1200">
              <a:latin typeface="Arial Black" charset="0"/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686800" cy="668338"/>
          </a:xfrm>
        </p:spPr>
        <p:txBody>
          <a:bodyPr/>
          <a:lstStyle/>
          <a:p>
            <a:pPr marL="536575" indent="-536575" eaLnBrk="1" hangingPunct="1"/>
            <a:r>
              <a:rPr lang="en-GB" sz="3200" dirty="0">
                <a:solidFill>
                  <a:srgbClr val="CC0000"/>
                </a:solidFill>
                <a:latin typeface="Calibri" charset="0"/>
                <a:sym typeface="Wingdings" charset="0"/>
              </a:rPr>
              <a:t>Agenda: </a:t>
            </a:r>
            <a:r>
              <a:rPr lang="en-GB" sz="3200" dirty="0" smtClean="0">
                <a:solidFill>
                  <a:srgbClr val="CC0000"/>
                </a:solidFill>
                <a:latin typeface="Calibri" charset="0"/>
                <a:sym typeface="Wingdings" charset="0"/>
              </a:rPr>
              <a:t>Part 1</a:t>
            </a:r>
            <a:endParaRPr lang="en-GB" sz="3200" dirty="0">
              <a:solidFill>
                <a:srgbClr val="CC0000"/>
              </a:solidFill>
              <a:latin typeface="Calibri" charset="0"/>
            </a:endParaRP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xmlns="" id="{7FB8B298-1DE1-8446-854E-9DA7260C3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97497"/>
            <a:ext cx="84597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fr-FR" altLang="zh-CN" sz="1600" dirty="0">
                <a:solidFill>
                  <a:schemeClr val="accent6"/>
                </a:solidFill>
              </a:rPr>
              <a:t>EEKE -AII </a:t>
            </a:r>
            <a:r>
              <a:rPr lang="fr-FR" altLang="zh-CN" sz="1600" dirty="0" smtClean="0">
                <a:solidFill>
                  <a:schemeClr val="accent6"/>
                </a:solidFill>
              </a:rPr>
              <a:t>2024</a:t>
            </a:r>
            <a:endParaRPr lang="en-GB" altLang="zh-CN" sz="1200" i="1" dirty="0">
              <a:solidFill>
                <a:schemeClr val="accent6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3896430" y="482867"/>
            <a:ext cx="4703560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i="1" dirty="0"/>
              <a:t>2:05pm-3:30pm, April 23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5538"/>
            <a:ext cx="9144000" cy="56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6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Espace réservé du numéro de diapositive 5"/>
          <p:cNvSpPr>
            <a:spLocks noGrp="1"/>
          </p:cNvSpPr>
          <p:nvPr>
            <p:ph type="sldNum" sz="quarter" idx="11"/>
          </p:nvPr>
        </p:nvSpPr>
        <p:spPr>
          <a:xfrm>
            <a:off x="7010400" y="6400800"/>
            <a:ext cx="2133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885B478-7DA6-BA40-9EF5-9E15BC7A0401}" type="slidenum">
              <a:rPr lang="en-GB" sz="1200" smtClean="0">
                <a:latin typeface="Arial Black" charset="0"/>
              </a:rPr>
              <a:pPr eaLnBrk="1" hangingPunct="1"/>
              <a:t>6</a:t>
            </a:fld>
            <a:endParaRPr lang="en-GB" sz="1200">
              <a:latin typeface="Arial Black" charset="0"/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686800" cy="668338"/>
          </a:xfrm>
        </p:spPr>
        <p:txBody>
          <a:bodyPr/>
          <a:lstStyle/>
          <a:p>
            <a:pPr marL="536575" indent="-536575" eaLnBrk="1" hangingPunct="1"/>
            <a:r>
              <a:rPr lang="en-GB" sz="3200" dirty="0">
                <a:solidFill>
                  <a:srgbClr val="CC0000"/>
                </a:solidFill>
                <a:latin typeface="Calibri" charset="0"/>
                <a:sym typeface="Wingdings" charset="0"/>
              </a:rPr>
              <a:t>Agenda: </a:t>
            </a:r>
            <a:r>
              <a:rPr lang="en-GB" sz="3200" dirty="0" smtClean="0">
                <a:solidFill>
                  <a:srgbClr val="CC0000"/>
                </a:solidFill>
                <a:latin typeface="Calibri" charset="0"/>
                <a:sym typeface="Wingdings" charset="0"/>
              </a:rPr>
              <a:t>Part 2</a:t>
            </a:r>
            <a:endParaRPr lang="en-GB" sz="3200" dirty="0">
              <a:solidFill>
                <a:srgbClr val="CC0000"/>
              </a:solidFill>
              <a:latin typeface="Calibri" charset="0"/>
            </a:endParaRP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xmlns="" id="{7FB8B298-1DE1-8446-854E-9DA7260C3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97497"/>
            <a:ext cx="84597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fr-FR" altLang="zh-CN" sz="1600" dirty="0">
                <a:solidFill>
                  <a:schemeClr val="accent6"/>
                </a:solidFill>
              </a:rPr>
              <a:t>EEKE -AII </a:t>
            </a:r>
            <a:r>
              <a:rPr lang="fr-FR" altLang="zh-CN" sz="1600" dirty="0" smtClean="0">
                <a:solidFill>
                  <a:schemeClr val="accent6"/>
                </a:solidFill>
              </a:rPr>
              <a:t>2024</a:t>
            </a:r>
            <a:endParaRPr lang="en-GB" altLang="zh-CN" sz="1200" i="1" dirty="0">
              <a:solidFill>
                <a:schemeClr val="accent6"/>
              </a:solidFill>
            </a:endParaRPr>
          </a:p>
        </p:txBody>
      </p:sp>
      <p:sp>
        <p:nvSpPr>
          <p:cNvPr id="7" name="Rechteck 2"/>
          <p:cNvSpPr/>
          <p:nvPr/>
        </p:nvSpPr>
        <p:spPr>
          <a:xfrm>
            <a:off x="3896430" y="482867"/>
            <a:ext cx="4703560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i="1" dirty="0"/>
              <a:t>4:00pm-5:25pm, April 23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865"/>
            <a:ext cx="9144000" cy="557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52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Espace réservé du numéro de diapositive 5"/>
          <p:cNvSpPr>
            <a:spLocks noGrp="1"/>
          </p:cNvSpPr>
          <p:nvPr>
            <p:ph type="sldNum" sz="quarter" idx="11"/>
          </p:nvPr>
        </p:nvSpPr>
        <p:spPr>
          <a:xfrm>
            <a:off x="7010400" y="6400800"/>
            <a:ext cx="2133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885B478-7DA6-BA40-9EF5-9E15BC7A0401}" type="slidenum">
              <a:rPr lang="en-GB" sz="1200" smtClean="0">
                <a:latin typeface="Arial Black" charset="0"/>
              </a:rPr>
              <a:pPr eaLnBrk="1" hangingPunct="1"/>
              <a:t>7</a:t>
            </a:fld>
            <a:endParaRPr lang="en-GB" sz="1200">
              <a:latin typeface="Arial Black" charset="0"/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686800" cy="668338"/>
          </a:xfrm>
        </p:spPr>
        <p:txBody>
          <a:bodyPr/>
          <a:lstStyle/>
          <a:p>
            <a:pPr marL="536575" indent="-536575" eaLnBrk="1" hangingPunct="1"/>
            <a:r>
              <a:rPr lang="en-GB" sz="3200" dirty="0">
                <a:solidFill>
                  <a:srgbClr val="CC0000"/>
                </a:solidFill>
                <a:latin typeface="Calibri" charset="0"/>
                <a:sym typeface="Wingdings" charset="0"/>
              </a:rPr>
              <a:t>Agenda: </a:t>
            </a:r>
            <a:r>
              <a:rPr lang="en-GB" sz="3200" dirty="0" smtClean="0">
                <a:solidFill>
                  <a:srgbClr val="CC0000"/>
                </a:solidFill>
                <a:latin typeface="Calibri" charset="0"/>
                <a:sym typeface="Wingdings" charset="0"/>
              </a:rPr>
              <a:t>Part 3</a:t>
            </a:r>
            <a:endParaRPr lang="en-GB" sz="3200" dirty="0">
              <a:solidFill>
                <a:srgbClr val="CC0000"/>
              </a:solidFill>
              <a:latin typeface="Calibri" charset="0"/>
            </a:endParaRP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xmlns="" id="{7FB8B298-1DE1-8446-854E-9DA7260C3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97497"/>
            <a:ext cx="84597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fr-FR" altLang="zh-CN" sz="1600" dirty="0">
                <a:solidFill>
                  <a:schemeClr val="accent6"/>
                </a:solidFill>
              </a:rPr>
              <a:t>EEKE -AII </a:t>
            </a:r>
            <a:r>
              <a:rPr lang="fr-FR" altLang="zh-CN" sz="1600" dirty="0" smtClean="0">
                <a:solidFill>
                  <a:schemeClr val="accent6"/>
                </a:solidFill>
              </a:rPr>
              <a:t>2024</a:t>
            </a:r>
            <a:endParaRPr lang="en-GB" altLang="zh-CN" sz="1200" i="1" dirty="0">
              <a:solidFill>
                <a:schemeClr val="accent6"/>
              </a:solidFill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273425" y="19748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de-DE" alt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de-DE" alt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hteck 2"/>
          <p:cNvSpPr/>
          <p:nvPr/>
        </p:nvSpPr>
        <p:spPr>
          <a:xfrm>
            <a:off x="3896430" y="482867"/>
            <a:ext cx="4703560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2:00pm-3:30pm, April 24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33" y="1146687"/>
            <a:ext cx="8077200" cy="542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651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Espace réservé du numéro de diapositive 5"/>
          <p:cNvSpPr>
            <a:spLocks noGrp="1"/>
          </p:cNvSpPr>
          <p:nvPr>
            <p:ph type="sldNum" sz="quarter" idx="11"/>
          </p:nvPr>
        </p:nvSpPr>
        <p:spPr>
          <a:xfrm>
            <a:off x="7010400" y="6400800"/>
            <a:ext cx="2133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885B478-7DA6-BA40-9EF5-9E15BC7A0401}" type="slidenum">
              <a:rPr lang="en-GB" sz="1200" smtClean="0">
                <a:latin typeface="Arial Black" charset="0"/>
              </a:rPr>
              <a:pPr eaLnBrk="1" hangingPunct="1"/>
              <a:t>8</a:t>
            </a:fld>
            <a:endParaRPr lang="en-GB" sz="1200">
              <a:latin typeface="Arial Black" charset="0"/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84700"/>
            <a:ext cx="8686800" cy="668338"/>
          </a:xfrm>
        </p:spPr>
        <p:txBody>
          <a:bodyPr/>
          <a:lstStyle/>
          <a:p>
            <a:pPr marL="536575" indent="-536575" eaLnBrk="1" hangingPunct="1"/>
            <a:r>
              <a:rPr lang="en-GB" sz="3200" dirty="0">
                <a:solidFill>
                  <a:srgbClr val="CC0000"/>
                </a:solidFill>
                <a:latin typeface="Calibri" charset="0"/>
                <a:sym typeface="Wingdings" charset="0"/>
              </a:rPr>
              <a:t>Agenda: </a:t>
            </a:r>
            <a:r>
              <a:rPr lang="en-GB" sz="3200" dirty="0" smtClean="0">
                <a:solidFill>
                  <a:srgbClr val="CC0000"/>
                </a:solidFill>
                <a:latin typeface="Calibri" charset="0"/>
                <a:sym typeface="Wingdings" charset="0"/>
              </a:rPr>
              <a:t>Part 4</a:t>
            </a:r>
            <a:endParaRPr lang="en-GB" sz="3200" dirty="0">
              <a:solidFill>
                <a:srgbClr val="CC0000"/>
              </a:solidFill>
              <a:latin typeface="Calibri" charset="0"/>
            </a:endParaRP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xmlns="" id="{7FB8B298-1DE1-8446-854E-9DA7260C3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97497"/>
            <a:ext cx="84597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fr-FR" altLang="zh-CN" sz="1600" dirty="0">
                <a:solidFill>
                  <a:schemeClr val="accent6"/>
                </a:solidFill>
              </a:rPr>
              <a:t>EEKE -AII </a:t>
            </a:r>
            <a:r>
              <a:rPr lang="fr-FR" altLang="zh-CN" sz="1600" dirty="0" smtClean="0">
                <a:solidFill>
                  <a:schemeClr val="accent6"/>
                </a:solidFill>
              </a:rPr>
              <a:t>2024</a:t>
            </a:r>
            <a:endParaRPr lang="en-GB" altLang="zh-CN" sz="1200" i="1" dirty="0">
              <a:solidFill>
                <a:schemeClr val="accent6"/>
              </a:solidFill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273425" y="19748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de-DE" alt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de-DE" alt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hteck 2"/>
          <p:cNvSpPr/>
          <p:nvPr/>
        </p:nvSpPr>
        <p:spPr>
          <a:xfrm>
            <a:off x="3896430" y="482867"/>
            <a:ext cx="4703560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4:00pm-5:35pm, April 24</a:t>
            </a:r>
            <a:endParaRPr lang="de-DE" dirty="0">
              <a:solidFill>
                <a:srgbClr val="FF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53038"/>
            <a:ext cx="8142790" cy="557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71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Espace réservé du numéro de diapositive 5"/>
          <p:cNvSpPr>
            <a:spLocks noGrp="1"/>
          </p:cNvSpPr>
          <p:nvPr>
            <p:ph type="sldNum" sz="quarter" idx="11"/>
          </p:nvPr>
        </p:nvSpPr>
        <p:spPr>
          <a:xfrm>
            <a:off x="7010400" y="6400800"/>
            <a:ext cx="2133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885B478-7DA6-BA40-9EF5-9E15BC7A0401}" type="slidenum">
              <a:rPr lang="en-GB" sz="1200" smtClean="0">
                <a:latin typeface="Arial Black" charset="0"/>
              </a:rPr>
              <a:pPr eaLnBrk="1" hangingPunct="1"/>
              <a:t>9</a:t>
            </a:fld>
            <a:endParaRPr lang="en-GB" sz="1200">
              <a:latin typeface="Arial Black" charset="0"/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686800" cy="668338"/>
          </a:xfrm>
        </p:spPr>
        <p:txBody>
          <a:bodyPr/>
          <a:lstStyle/>
          <a:p>
            <a:pPr marL="536575" indent="-536575" eaLnBrk="1" hangingPunct="1"/>
            <a:r>
              <a:rPr lang="en-GB" sz="3200" dirty="0" smtClean="0">
                <a:solidFill>
                  <a:srgbClr val="CC0000"/>
                </a:solidFill>
                <a:latin typeface="Calibri" charset="0"/>
                <a:sym typeface="Wingdings" charset="0"/>
              </a:rPr>
              <a:t>Keynote </a:t>
            </a:r>
            <a:endParaRPr lang="en-GB" sz="3200" dirty="0">
              <a:solidFill>
                <a:srgbClr val="CC0000"/>
              </a:solidFill>
              <a:latin typeface="Calibri" charset="0"/>
            </a:endParaRPr>
          </a:p>
        </p:txBody>
      </p:sp>
      <p:sp>
        <p:nvSpPr>
          <p:cNvPr id="17" name="Text Box 4">
            <a:extLst>
              <a:ext uri="{FF2B5EF4-FFF2-40B4-BE49-F238E27FC236}">
                <a16:creationId xmlns:a16="http://schemas.microsoft.com/office/drawing/2014/main" xmlns="" id="{7FB8B298-1DE1-8446-854E-9DA7260C30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97497"/>
            <a:ext cx="84597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tabLst>
                <a:tab pos="8253413" algn="r"/>
              </a:tabLs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fr-FR" altLang="zh-CN" sz="1600" dirty="0">
                <a:solidFill>
                  <a:schemeClr val="accent6"/>
                </a:solidFill>
              </a:rPr>
              <a:t>EEKE -AII </a:t>
            </a:r>
            <a:r>
              <a:rPr lang="fr-FR" altLang="zh-CN" sz="1600" dirty="0" smtClean="0">
                <a:solidFill>
                  <a:schemeClr val="accent6"/>
                </a:solidFill>
              </a:rPr>
              <a:t>2024</a:t>
            </a:r>
            <a:endParaRPr lang="en-GB" altLang="zh-CN" sz="1200" i="1" dirty="0">
              <a:solidFill>
                <a:schemeClr val="accent6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E532C04B-AEDE-AA4D-B4E8-2E6DFCFB3EC5}"/>
              </a:ext>
            </a:extLst>
          </p:cNvPr>
          <p:cNvSpPr txBox="1"/>
          <p:nvPr/>
        </p:nvSpPr>
        <p:spPr>
          <a:xfrm>
            <a:off x="4032900" y="2549525"/>
            <a:ext cx="475509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/>
              <a:t>KEYNOTE</a:t>
            </a:r>
          </a:p>
          <a:p>
            <a:r>
              <a:rPr lang="en-GB" altLang="zh-CN" sz="2800" b="1" dirty="0"/>
              <a:t>Opportunities for AI-enabled scientific knowledge exploration, analysis, and discovery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>
          <a:xfrm>
            <a:off x="545334" y="1125538"/>
            <a:ext cx="8954266" cy="3886200"/>
          </a:xfrm>
        </p:spPr>
        <p:txBody>
          <a:bodyPr/>
          <a:lstStyle/>
          <a:p>
            <a:endParaRPr lang="en-US" altLang="zh-CN" b="1" dirty="0"/>
          </a:p>
          <a:p>
            <a:r>
              <a:rPr lang="en-US" altLang="zh-CN" b="1" dirty="0"/>
              <a:t>Prof. </a:t>
            </a:r>
            <a:r>
              <a:rPr lang="en-US" altLang="zh-CN" b="1" dirty="0" smtClean="0"/>
              <a:t> Karin </a:t>
            </a:r>
            <a:r>
              <a:rPr lang="en-US" altLang="zh-CN" b="1" dirty="0" err="1"/>
              <a:t>Verspoor</a:t>
            </a:r>
            <a:r>
              <a:rPr lang="en-US" altLang="zh-CN" b="1" dirty="0"/>
              <a:t> </a:t>
            </a:r>
            <a:r>
              <a:rPr lang="en-US" altLang="zh-CN" b="1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/>
              <a:t>RMIT University</a:t>
            </a:r>
            <a:r>
              <a:rPr lang="en-US" altLang="zh-CN" dirty="0" smtClean="0"/>
              <a:t>)</a:t>
            </a:r>
            <a:endParaRPr lang="de-DE" b="1" dirty="0"/>
          </a:p>
        </p:txBody>
      </p:sp>
      <p:pic>
        <p:nvPicPr>
          <p:cNvPr id="3074" name="Picture 2" descr="https://eeke-workshop.github.io/2024/images/Karin_Verspo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467" y="2523790"/>
            <a:ext cx="2607733" cy="284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307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ixel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fr-F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</Template>
  <TotalTime>825</TotalTime>
  <Words>513</Words>
  <Application>Microsoft Macintosh PowerPoint</Application>
  <PresentationFormat>全屏显示(4:3)</PresentationFormat>
  <Paragraphs>112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Arial Black</vt:lpstr>
      <vt:lpstr>Calibri</vt:lpstr>
      <vt:lpstr>Consolas</vt:lpstr>
      <vt:lpstr>ＭＳ Ｐゴシック</vt:lpstr>
      <vt:lpstr>Times New Roman</vt:lpstr>
      <vt:lpstr>Wingdings</vt:lpstr>
      <vt:lpstr>Pixel</vt:lpstr>
      <vt:lpstr>Joint Workshop of the 5th Extraction and Evaluation of Knowledge Entities from Scientific Documents and the 4th AI + Informetrics (EEKE-AII 2024)</vt:lpstr>
      <vt:lpstr>The EEKE-AII Team</vt:lpstr>
      <vt:lpstr>Goal</vt:lpstr>
      <vt:lpstr>Topics</vt:lpstr>
      <vt:lpstr>Agenda: Part 1</vt:lpstr>
      <vt:lpstr>Agenda: Part 2</vt:lpstr>
      <vt:lpstr>Agenda: Part 3</vt:lpstr>
      <vt:lpstr>Agenda: Part 4</vt:lpstr>
      <vt:lpstr>Keynote </vt:lpstr>
      <vt:lpstr>Proceedings</vt:lpstr>
      <vt:lpstr>Next steps: Special Issue</vt:lpstr>
      <vt:lpstr>Thank you!</vt:lpstr>
    </vt:vector>
  </TitlesOfParts>
  <Company>University of Toulouse, France</Company>
  <LinksUpToDate>false</LinksUpToDate>
  <SharedDoc>false</SharedDoc>
  <HyperlinkBase>http://bit.ly/caristCabanac2017</HyperlinkBase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Questionner le texte scientifique</dc:title>
  <dc:subject>Présentation CARIST Nancy 19 mars 2017</dc:subject>
  <dc:creator>Guillaume Cabanac</dc:creator>
  <cp:lastModifiedBy>Zhang Chengzhi</cp:lastModifiedBy>
  <cp:revision>2495</cp:revision>
  <dcterms:created xsi:type="dcterms:W3CDTF">2005-03-23T08:46:11Z</dcterms:created>
  <dcterms:modified xsi:type="dcterms:W3CDTF">2024-05-15T14:57:00Z</dcterms:modified>
</cp:coreProperties>
</file>

<file path=docProps/thumbnail.jpeg>
</file>